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57" r:id="rId5"/>
    <p:sldId id="265" r:id="rId6"/>
    <p:sldId id="267" r:id="rId7"/>
    <p:sldId id="260" r:id="rId8"/>
    <p:sldId id="261" r:id="rId9"/>
    <p:sldId id="268" r:id="rId10"/>
    <p:sldId id="271" r:id="rId11"/>
    <p:sldId id="269" r:id="rId12"/>
    <p:sldId id="272" r:id="rId13"/>
    <p:sldId id="25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4571B-8BCA-4D85-B8EE-3AE9949D8F5F}" v="718" dt="2020-05-28T03:49:23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AE4571B-8BCA-4D85-B8EE-3AE9949D8F5F}"/>
    <pc:docChg chg="addSld modSld sldOrd">
      <pc:chgData name="" userId="" providerId="" clId="Web-{6AE4571B-8BCA-4D85-B8EE-3AE9949D8F5F}" dt="2020-05-28T03:49:23.329" v="712" actId="20577"/>
      <pc:docMkLst>
        <pc:docMk/>
      </pc:docMkLst>
      <pc:sldChg chg="ord">
        <pc:chgData name="" userId="" providerId="" clId="Web-{6AE4571B-8BCA-4D85-B8EE-3AE9949D8F5F}" dt="2020-05-28T03:44:59.751" v="452"/>
        <pc:sldMkLst>
          <pc:docMk/>
          <pc:sldMk cId="1178792659" sldId="257"/>
        </pc:sldMkLst>
      </pc:sldChg>
      <pc:sldChg chg="modSp ord">
        <pc:chgData name="" userId="" providerId="" clId="Web-{6AE4571B-8BCA-4D85-B8EE-3AE9949D8F5F}" dt="2020-05-28T03:49:15.594" v="704" actId="20577"/>
        <pc:sldMkLst>
          <pc:docMk/>
          <pc:sldMk cId="603113440" sldId="259"/>
        </pc:sldMkLst>
        <pc:spChg chg="mod">
          <ac:chgData name="" userId="" providerId="" clId="Web-{6AE4571B-8BCA-4D85-B8EE-3AE9949D8F5F}" dt="2020-05-28T03:49:15.594" v="704" actId="20577"/>
          <ac:spMkLst>
            <pc:docMk/>
            <pc:sldMk cId="603113440" sldId="259"/>
            <ac:spMk id="4" creationId="{7100DAD3-83F8-47ED-99D7-37FD2712C090}"/>
          </ac:spMkLst>
        </pc:spChg>
        <pc:spChg chg="mod">
          <ac:chgData name="" userId="" providerId="" clId="Web-{6AE4571B-8BCA-4D85-B8EE-3AE9949D8F5F}" dt="2020-05-28T03:48:25.641" v="699" actId="20577"/>
          <ac:spMkLst>
            <pc:docMk/>
            <pc:sldMk cId="603113440" sldId="259"/>
            <ac:spMk id="5" creationId="{CF859E64-2722-462D-BD61-EFB8C24F3D39}"/>
          </ac:spMkLst>
        </pc:spChg>
      </pc:sldChg>
      <pc:sldChg chg="modSp">
        <pc:chgData name="" userId="" providerId="" clId="Web-{6AE4571B-8BCA-4D85-B8EE-3AE9949D8F5F}" dt="2020-05-28T03:49:19.469" v="707" actId="20577"/>
        <pc:sldMkLst>
          <pc:docMk/>
          <pc:sldMk cId="779908698" sldId="260"/>
        </pc:sldMkLst>
        <pc:spChg chg="mod">
          <ac:chgData name="" userId="" providerId="" clId="Web-{6AE4571B-8BCA-4D85-B8EE-3AE9949D8F5F}" dt="2020-05-28T03:49:19.469" v="707" actId="20577"/>
          <ac:spMkLst>
            <pc:docMk/>
            <pc:sldMk cId="779908698" sldId="260"/>
            <ac:spMk id="4" creationId="{7100DAD3-83F8-47ED-99D7-37FD2712C090}"/>
          </ac:spMkLst>
        </pc:spChg>
        <pc:spChg chg="mod">
          <ac:chgData name="" userId="" providerId="" clId="Web-{6AE4571B-8BCA-4D85-B8EE-3AE9949D8F5F}" dt="2020-05-28T03:44:29.954" v="450" actId="14100"/>
          <ac:spMkLst>
            <pc:docMk/>
            <pc:sldMk cId="779908698" sldId="260"/>
            <ac:spMk id="5" creationId="{CF859E64-2722-462D-BD61-EFB8C24F3D39}"/>
          </ac:spMkLst>
        </pc:spChg>
      </pc:sldChg>
      <pc:sldChg chg="addSp delSp modSp new ord">
        <pc:chgData name="" userId="" providerId="" clId="Web-{6AE4571B-8BCA-4D85-B8EE-3AE9949D8F5F}" dt="2020-05-28T03:49:22.954" v="710" actId="20577"/>
        <pc:sldMkLst>
          <pc:docMk/>
          <pc:sldMk cId="2537753065" sldId="262"/>
        </pc:sldMkLst>
        <pc:spChg chg="mod">
          <ac:chgData name="" userId="" providerId="" clId="Web-{6AE4571B-8BCA-4D85-B8EE-3AE9949D8F5F}" dt="2020-05-28T03:49:22.954" v="710" actId="20577"/>
          <ac:spMkLst>
            <pc:docMk/>
            <pc:sldMk cId="2537753065" sldId="262"/>
            <ac:spMk id="2" creationId="{28B6484D-45CA-46E2-8DCB-8AC79DB95A7B}"/>
          </ac:spMkLst>
        </pc:spChg>
        <pc:spChg chg="mod">
          <ac:chgData name="" userId="" providerId="" clId="Web-{6AE4571B-8BCA-4D85-B8EE-3AE9949D8F5F}" dt="2020-05-28T03:43:48.579" v="398" actId="20577"/>
          <ac:spMkLst>
            <pc:docMk/>
            <pc:sldMk cId="2537753065" sldId="262"/>
            <ac:spMk id="3" creationId="{79E2378E-21F4-4E7B-BCC2-3C58BC9FBF82}"/>
          </ac:spMkLst>
        </pc:spChg>
        <pc:spChg chg="add del mod">
          <ac:chgData name="" userId="" providerId="" clId="Web-{6AE4571B-8BCA-4D85-B8EE-3AE9949D8F5F}" dt="2020-05-28T03:33:33.611" v="14"/>
          <ac:spMkLst>
            <pc:docMk/>
            <pc:sldMk cId="2537753065" sldId="262"/>
            <ac:spMk id="4" creationId="{E79D4B63-0581-43A6-821D-30E85DA52A88}"/>
          </ac:spMkLst>
        </pc:spChg>
      </pc:sldChg>
      <pc:sldChg chg="add ord replId">
        <pc:chgData name="" userId="" providerId="" clId="Web-{6AE4571B-8BCA-4D85-B8EE-3AE9949D8F5F}" dt="2020-05-28T03:49:09.844" v="703"/>
        <pc:sldMkLst>
          <pc:docMk/>
          <pc:sldMk cId="2686887304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54D13-6153-4685-867C-7D9B6EA5CF0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58FF86B-3489-43BC-904F-2A873007738D}">
      <dgm:prSet phldrT="[Texto]" custT="1"/>
      <dgm:spPr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Déficit Fiscal: Mucho gasto, insuficiente recaudación</a:t>
          </a:r>
        </a:p>
      </dgm:t>
    </dgm:pt>
    <dgm:pt modelId="{A9BA441D-CC82-45F2-8ECB-4E698D734AA7}" type="parTrans" cxnId="{ADC20925-6ABB-46D8-94FB-584DC2CD7934}">
      <dgm:prSet/>
      <dgm:spPr/>
      <dgm:t>
        <a:bodyPr/>
        <a:lstStyle/>
        <a:p>
          <a:endParaRPr lang="es-PE" sz="1600"/>
        </a:p>
      </dgm:t>
    </dgm:pt>
    <dgm:pt modelId="{3683314F-B307-4BCE-A321-F2F7809AF112}" type="sibTrans" cxnId="{ADC20925-6ABB-46D8-94FB-584DC2CD7934}">
      <dgm:prSet/>
      <dgm:spPr>
        <a:ln w="38100"/>
      </dgm:spPr>
      <dgm:t>
        <a:bodyPr/>
        <a:lstStyle/>
        <a:p>
          <a:endParaRPr lang="es-PE" sz="1600"/>
        </a:p>
      </dgm:t>
    </dgm:pt>
    <dgm:pt modelId="{BB3FCC2C-9F08-4D62-A322-C55B28309C04}">
      <dgm:prSet phldrT="[Texto]" custT="1"/>
      <dgm:spPr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Financiamiento interno. Limitado por el tamaño y profundidad del sistema financiero doméstico</a:t>
          </a:r>
        </a:p>
      </dgm:t>
    </dgm:pt>
    <dgm:pt modelId="{7EF1B53A-8D27-483C-B556-C826D9962867}" type="parTrans" cxnId="{61294C2A-A9F8-444D-8301-66330FE067DA}">
      <dgm:prSet/>
      <dgm:spPr/>
      <dgm:t>
        <a:bodyPr/>
        <a:lstStyle/>
        <a:p>
          <a:endParaRPr lang="es-PE" sz="1600"/>
        </a:p>
      </dgm:t>
    </dgm:pt>
    <dgm:pt modelId="{D4F913AC-9D38-40F7-9AC2-0F493D36099C}" type="sibTrans" cxnId="{61294C2A-A9F8-444D-8301-66330FE067DA}">
      <dgm:prSet/>
      <dgm:spPr>
        <a:ln w="38100"/>
      </dgm:spPr>
      <dgm:t>
        <a:bodyPr/>
        <a:lstStyle/>
        <a:p>
          <a:endParaRPr lang="es-PE" sz="1600"/>
        </a:p>
      </dgm:t>
    </dgm:pt>
    <dgm:pt modelId="{D3C04D27-C3FC-4A40-9998-77CF9979C5D7}">
      <dgm:prSet phldrT="[Texto]" custT="1"/>
      <dgm:spPr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Financiamiento externo. Condiciones desfavorables si la probabilidad de impago es alta</a:t>
          </a:r>
        </a:p>
      </dgm:t>
    </dgm:pt>
    <dgm:pt modelId="{1EF1D42D-1664-4707-B023-B4B376605960}" type="parTrans" cxnId="{84BEDF06-ED9B-442C-A904-6B267C2439A4}">
      <dgm:prSet/>
      <dgm:spPr/>
      <dgm:t>
        <a:bodyPr/>
        <a:lstStyle/>
        <a:p>
          <a:endParaRPr lang="es-PE" sz="1600"/>
        </a:p>
      </dgm:t>
    </dgm:pt>
    <dgm:pt modelId="{E70699A5-9413-430E-ADA2-A7F6F8E4968D}" type="sibTrans" cxnId="{84BEDF06-ED9B-442C-A904-6B267C2439A4}">
      <dgm:prSet/>
      <dgm:spPr>
        <a:ln w="38100"/>
      </dgm:spPr>
      <dgm:t>
        <a:bodyPr/>
        <a:lstStyle/>
        <a:p>
          <a:endParaRPr lang="es-PE" sz="1600"/>
        </a:p>
      </dgm:t>
    </dgm:pt>
    <dgm:pt modelId="{CB08CF2C-001B-4002-9EE3-4FE22A351F8D}">
      <dgm:prSet phldrT="[Texto]" custT="1"/>
      <dgm:spPr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Financiamiento a través de la emisión monetaria (“la maquinita”)</a:t>
          </a:r>
        </a:p>
      </dgm:t>
    </dgm:pt>
    <dgm:pt modelId="{D4CA2E15-E7AB-4848-85B6-C8C436BE61B1}" type="parTrans" cxnId="{4E40DEC4-EF6C-4516-96F7-7FD1D0F9CABD}">
      <dgm:prSet/>
      <dgm:spPr/>
      <dgm:t>
        <a:bodyPr/>
        <a:lstStyle/>
        <a:p>
          <a:endParaRPr lang="es-PE" sz="1600"/>
        </a:p>
      </dgm:t>
    </dgm:pt>
    <dgm:pt modelId="{DD02592F-2F81-4FC1-83B5-1F29DD21C438}" type="sibTrans" cxnId="{4E40DEC4-EF6C-4516-96F7-7FD1D0F9CABD}">
      <dgm:prSet/>
      <dgm:spPr>
        <a:ln w="38100"/>
      </dgm:spPr>
      <dgm:t>
        <a:bodyPr/>
        <a:lstStyle/>
        <a:p>
          <a:endParaRPr lang="es-PE" sz="1600"/>
        </a:p>
      </dgm:t>
    </dgm:pt>
    <dgm:pt modelId="{E75753AB-D3AA-4CDB-BA25-3EA2731B2884}">
      <dgm:prSet phldrT="[Texto]" custT="1"/>
      <dgm:spPr>
        <a:solidFill>
          <a:schemeClr val="bg1"/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PE" sz="1600" dirty="0">
              <a:solidFill>
                <a:schemeClr val="accent1">
                  <a:lumMod val="75000"/>
                </a:schemeClr>
              </a:solidFill>
            </a:rPr>
            <a:t>Pérdida del poder adquisitivo de la moneda, Incluyendo de los ingresos fiscales</a:t>
          </a:r>
        </a:p>
      </dgm:t>
    </dgm:pt>
    <dgm:pt modelId="{10CC1FAA-8CFD-497E-B9B8-BDB4369695D3}" type="parTrans" cxnId="{B8D6186F-5E6E-47DF-A8F8-BC9791569023}">
      <dgm:prSet/>
      <dgm:spPr/>
      <dgm:t>
        <a:bodyPr/>
        <a:lstStyle/>
        <a:p>
          <a:endParaRPr lang="es-PE" sz="1600"/>
        </a:p>
      </dgm:t>
    </dgm:pt>
    <dgm:pt modelId="{B72EE912-2743-4672-A15A-202DC934D691}" type="sibTrans" cxnId="{B8D6186F-5E6E-47DF-A8F8-BC9791569023}">
      <dgm:prSet/>
      <dgm:spPr>
        <a:ln w="38100"/>
      </dgm:spPr>
      <dgm:t>
        <a:bodyPr/>
        <a:lstStyle/>
        <a:p>
          <a:endParaRPr lang="es-PE" sz="1600"/>
        </a:p>
      </dgm:t>
    </dgm:pt>
    <dgm:pt modelId="{4481AD22-7858-4817-A2F3-C8FE6A1C666F}" type="pres">
      <dgm:prSet presAssocID="{BFB54D13-6153-4685-867C-7D9B6EA5CF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549CBE-CE57-4916-8AF8-25C28D12A555}" type="pres">
      <dgm:prSet presAssocID="{C58FF86B-3489-43BC-904F-2A873007738D}" presName="node" presStyleLbl="node1" presStyleIdx="0" presStyleCnt="5" custScaleY="129630">
        <dgm:presLayoutVars>
          <dgm:bulletEnabled val="1"/>
        </dgm:presLayoutVars>
      </dgm:prSet>
      <dgm:spPr>
        <a:xfrm>
          <a:off x="3228899" y="-176344"/>
          <a:ext cx="1428694" cy="1203810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29D64B9F-8CD3-43E6-A37B-059641FB140C}" type="pres">
      <dgm:prSet presAssocID="{C58FF86B-3489-43BC-904F-2A873007738D}" presName="spNode" presStyleCnt="0"/>
      <dgm:spPr/>
    </dgm:pt>
    <dgm:pt modelId="{961E6B99-5BF0-4C98-AFC6-9AFD1C0E6DE9}" type="pres">
      <dgm:prSet presAssocID="{3683314F-B307-4BCE-A321-F2F7809AF112}" presName="sibTrans" presStyleLbl="sibTrans1D1" presStyleIdx="0" presStyleCnt="5"/>
      <dgm:spPr/>
      <dgm:t>
        <a:bodyPr/>
        <a:lstStyle/>
        <a:p>
          <a:endParaRPr lang="es-ES"/>
        </a:p>
      </dgm:t>
    </dgm:pt>
    <dgm:pt modelId="{5E98C6A5-E61C-4455-9248-913ADF98EE88}" type="pres">
      <dgm:prSet presAssocID="{BB3FCC2C-9F08-4D62-A322-C55B28309C04}" presName="node" presStyleLbl="node1" presStyleIdx="1" presStyleCnt="5" custScaleX="184204" custRadScaleRad="134528" custRadScaleInc="18485">
        <dgm:presLayoutVars>
          <dgm:bulletEnabled val="1"/>
        </dgm:presLayoutVars>
      </dgm:prSet>
      <dgm:spPr>
        <a:xfrm>
          <a:off x="5053467" y="1231075"/>
          <a:ext cx="2631711" cy="928651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F7ECA8BE-61FD-49F0-9DED-07A8C40B31F2}" type="pres">
      <dgm:prSet presAssocID="{BB3FCC2C-9F08-4D62-A322-C55B28309C04}" presName="spNode" presStyleCnt="0"/>
      <dgm:spPr/>
    </dgm:pt>
    <dgm:pt modelId="{0D0312BB-1B8F-4713-BED2-A04B2D937CBF}" type="pres">
      <dgm:prSet presAssocID="{D4F913AC-9D38-40F7-9AC2-0F493D36099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AF2BD5B-F3AF-4BE0-A39B-D9DE52A696B9}" type="pres">
      <dgm:prSet presAssocID="{D3C04D27-C3FC-4A40-9998-77CF9979C5D7}" presName="node" presStyleLbl="node1" presStyleIdx="2" presStyleCnt="5" custScaleX="147169" custScaleY="160694" custRadScaleRad="129669" custRadScaleInc="-61085">
        <dgm:presLayoutVars>
          <dgm:bulletEnabled val="1"/>
        </dgm:presLayoutVars>
      </dgm:prSet>
      <dgm:spPr>
        <a:xfrm>
          <a:off x="4752398" y="3035395"/>
          <a:ext cx="2102594" cy="1492286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67C5B2D5-A1EC-4441-B76E-C657F560E0E4}" type="pres">
      <dgm:prSet presAssocID="{D3C04D27-C3FC-4A40-9998-77CF9979C5D7}" presName="spNode" presStyleCnt="0"/>
      <dgm:spPr/>
    </dgm:pt>
    <dgm:pt modelId="{3AB00584-F534-4DF2-B0F7-5259F9072B40}" type="pres">
      <dgm:prSet presAssocID="{E70699A5-9413-430E-ADA2-A7F6F8E4968D}" presName="sibTrans" presStyleLbl="sibTrans1D1" presStyleIdx="2" presStyleCnt="5"/>
      <dgm:spPr/>
      <dgm:t>
        <a:bodyPr/>
        <a:lstStyle/>
        <a:p>
          <a:endParaRPr lang="es-ES"/>
        </a:p>
      </dgm:t>
    </dgm:pt>
    <dgm:pt modelId="{40FF42A5-271D-4E02-B2B0-7249E84C2833}" type="pres">
      <dgm:prSet presAssocID="{CB08CF2C-001B-4002-9EE3-4FE22A351F8D}" presName="node" presStyleLbl="node1" presStyleIdx="3" presStyleCnt="5" custScaleX="130298" custScaleY="170923" custRadScaleRad="134283" custRadScaleInc="34621">
        <dgm:presLayoutVars>
          <dgm:bulletEnabled val="1"/>
        </dgm:presLayoutVars>
      </dgm:prSet>
      <dgm:spPr>
        <a:xfrm>
          <a:off x="1356559" y="3177595"/>
          <a:ext cx="1693116" cy="1207887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BED7C3FA-28EE-453D-A3D2-DF8D24BDB1F6}" type="pres">
      <dgm:prSet presAssocID="{CB08CF2C-001B-4002-9EE3-4FE22A351F8D}" presName="spNode" presStyleCnt="0"/>
      <dgm:spPr/>
    </dgm:pt>
    <dgm:pt modelId="{7B02F130-A16B-41F4-BD21-97E2EE8AD6EC}" type="pres">
      <dgm:prSet presAssocID="{DD02592F-2F81-4FC1-83B5-1F29DD21C438}" presName="sibTrans" presStyleLbl="sibTrans1D1" presStyleIdx="3" presStyleCnt="5"/>
      <dgm:spPr/>
      <dgm:t>
        <a:bodyPr/>
        <a:lstStyle/>
        <a:p>
          <a:endParaRPr lang="es-ES"/>
        </a:p>
      </dgm:t>
    </dgm:pt>
    <dgm:pt modelId="{96812BAB-F2CD-431A-8910-C1475613AD23}" type="pres">
      <dgm:prSet presAssocID="{E75753AB-D3AA-4CDB-BA25-3EA2731B2884}" presName="node" presStyleLbl="node1" presStyleIdx="4" presStyleCnt="5" custScaleX="184175" custRadScaleRad="123837" custRadScaleInc="-13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79162-20B7-4C50-B7F9-D9FB07622D19}" type="pres">
      <dgm:prSet presAssocID="{E75753AB-D3AA-4CDB-BA25-3EA2731B2884}" presName="spNode" presStyleCnt="0"/>
      <dgm:spPr/>
    </dgm:pt>
    <dgm:pt modelId="{D4A49C36-12C7-48D2-913A-D68B15EA29A8}" type="pres">
      <dgm:prSet presAssocID="{B72EE912-2743-4672-A15A-202DC934D691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5A69435D-8D4F-419D-B81E-A74693248AD0}" type="presOf" srcId="{E70699A5-9413-430E-ADA2-A7F6F8E4968D}" destId="{3AB00584-F534-4DF2-B0F7-5259F9072B40}" srcOrd="0" destOrd="0" presId="urn:microsoft.com/office/officeart/2005/8/layout/cycle5"/>
    <dgm:cxn modelId="{B8D6186F-5E6E-47DF-A8F8-BC9791569023}" srcId="{BFB54D13-6153-4685-867C-7D9B6EA5CF00}" destId="{E75753AB-D3AA-4CDB-BA25-3EA2731B2884}" srcOrd="4" destOrd="0" parTransId="{10CC1FAA-8CFD-497E-B9B8-BDB4369695D3}" sibTransId="{B72EE912-2743-4672-A15A-202DC934D691}"/>
    <dgm:cxn modelId="{1DCEBA01-C2F5-47D2-B013-906195BE2DD7}" type="presOf" srcId="{BB3FCC2C-9F08-4D62-A322-C55B28309C04}" destId="{5E98C6A5-E61C-4455-9248-913ADF98EE88}" srcOrd="0" destOrd="0" presId="urn:microsoft.com/office/officeart/2005/8/layout/cycle5"/>
    <dgm:cxn modelId="{B1BE9EF7-BC2F-4B51-8306-741A97BEBE8E}" type="presOf" srcId="{E75753AB-D3AA-4CDB-BA25-3EA2731B2884}" destId="{96812BAB-F2CD-431A-8910-C1475613AD23}" srcOrd="0" destOrd="0" presId="urn:microsoft.com/office/officeart/2005/8/layout/cycle5"/>
    <dgm:cxn modelId="{5E08B05C-1A25-4CE5-AA3A-E7AB2CE5AD8D}" type="presOf" srcId="{D4F913AC-9D38-40F7-9AC2-0F493D36099C}" destId="{0D0312BB-1B8F-4713-BED2-A04B2D937CBF}" srcOrd="0" destOrd="0" presId="urn:microsoft.com/office/officeart/2005/8/layout/cycle5"/>
    <dgm:cxn modelId="{61294C2A-A9F8-444D-8301-66330FE067DA}" srcId="{BFB54D13-6153-4685-867C-7D9B6EA5CF00}" destId="{BB3FCC2C-9F08-4D62-A322-C55B28309C04}" srcOrd="1" destOrd="0" parTransId="{7EF1B53A-8D27-483C-B556-C826D9962867}" sibTransId="{D4F913AC-9D38-40F7-9AC2-0F493D36099C}"/>
    <dgm:cxn modelId="{ADC20925-6ABB-46D8-94FB-584DC2CD7934}" srcId="{BFB54D13-6153-4685-867C-7D9B6EA5CF00}" destId="{C58FF86B-3489-43BC-904F-2A873007738D}" srcOrd="0" destOrd="0" parTransId="{A9BA441D-CC82-45F2-8ECB-4E698D734AA7}" sibTransId="{3683314F-B307-4BCE-A321-F2F7809AF112}"/>
    <dgm:cxn modelId="{6456BE7D-7BB2-47AB-BABC-B299425A91B5}" type="presOf" srcId="{CB08CF2C-001B-4002-9EE3-4FE22A351F8D}" destId="{40FF42A5-271D-4E02-B2B0-7249E84C2833}" srcOrd="0" destOrd="0" presId="urn:microsoft.com/office/officeart/2005/8/layout/cycle5"/>
    <dgm:cxn modelId="{2D980A36-DD99-482D-A397-6C0958213B8A}" type="presOf" srcId="{D3C04D27-C3FC-4A40-9998-77CF9979C5D7}" destId="{3AF2BD5B-F3AF-4BE0-A39B-D9DE52A696B9}" srcOrd="0" destOrd="0" presId="urn:microsoft.com/office/officeart/2005/8/layout/cycle5"/>
    <dgm:cxn modelId="{755667DF-4831-46E3-A3B4-8F311918C684}" type="presOf" srcId="{C58FF86B-3489-43BC-904F-2A873007738D}" destId="{E4549CBE-CE57-4916-8AF8-25C28D12A555}" srcOrd="0" destOrd="0" presId="urn:microsoft.com/office/officeart/2005/8/layout/cycle5"/>
    <dgm:cxn modelId="{BDBB074A-CF53-4ADF-AAD2-8CB893EB5C1A}" type="presOf" srcId="{BFB54D13-6153-4685-867C-7D9B6EA5CF00}" destId="{4481AD22-7858-4817-A2F3-C8FE6A1C666F}" srcOrd="0" destOrd="0" presId="urn:microsoft.com/office/officeart/2005/8/layout/cycle5"/>
    <dgm:cxn modelId="{4E40DEC4-EF6C-4516-96F7-7FD1D0F9CABD}" srcId="{BFB54D13-6153-4685-867C-7D9B6EA5CF00}" destId="{CB08CF2C-001B-4002-9EE3-4FE22A351F8D}" srcOrd="3" destOrd="0" parTransId="{D4CA2E15-E7AB-4848-85B6-C8C436BE61B1}" sibTransId="{DD02592F-2F81-4FC1-83B5-1F29DD21C438}"/>
    <dgm:cxn modelId="{B0B6E3D9-9ABC-4AD9-AAA3-3BADC4569F83}" type="presOf" srcId="{DD02592F-2F81-4FC1-83B5-1F29DD21C438}" destId="{7B02F130-A16B-41F4-BD21-97E2EE8AD6EC}" srcOrd="0" destOrd="0" presId="urn:microsoft.com/office/officeart/2005/8/layout/cycle5"/>
    <dgm:cxn modelId="{84BEDF06-ED9B-442C-A904-6B267C2439A4}" srcId="{BFB54D13-6153-4685-867C-7D9B6EA5CF00}" destId="{D3C04D27-C3FC-4A40-9998-77CF9979C5D7}" srcOrd="2" destOrd="0" parTransId="{1EF1D42D-1664-4707-B023-B4B376605960}" sibTransId="{E70699A5-9413-430E-ADA2-A7F6F8E4968D}"/>
    <dgm:cxn modelId="{351E9279-A15F-4E18-88D7-B00077C99F6F}" type="presOf" srcId="{3683314F-B307-4BCE-A321-F2F7809AF112}" destId="{961E6B99-5BF0-4C98-AFC6-9AFD1C0E6DE9}" srcOrd="0" destOrd="0" presId="urn:microsoft.com/office/officeart/2005/8/layout/cycle5"/>
    <dgm:cxn modelId="{66C5CC5B-2ADF-490E-8652-9939E9B790C8}" type="presOf" srcId="{B72EE912-2743-4672-A15A-202DC934D691}" destId="{D4A49C36-12C7-48D2-913A-D68B15EA29A8}" srcOrd="0" destOrd="0" presId="urn:microsoft.com/office/officeart/2005/8/layout/cycle5"/>
    <dgm:cxn modelId="{71217E73-7193-4246-9C3F-E369A0774CA5}" type="presParOf" srcId="{4481AD22-7858-4817-A2F3-C8FE6A1C666F}" destId="{E4549CBE-CE57-4916-8AF8-25C28D12A555}" srcOrd="0" destOrd="0" presId="urn:microsoft.com/office/officeart/2005/8/layout/cycle5"/>
    <dgm:cxn modelId="{0DDBE769-BD36-4DE0-977D-BD207F8364F9}" type="presParOf" srcId="{4481AD22-7858-4817-A2F3-C8FE6A1C666F}" destId="{29D64B9F-8CD3-43E6-A37B-059641FB140C}" srcOrd="1" destOrd="0" presId="urn:microsoft.com/office/officeart/2005/8/layout/cycle5"/>
    <dgm:cxn modelId="{0E135FDE-9900-4568-9884-2A2483BF3CBC}" type="presParOf" srcId="{4481AD22-7858-4817-A2F3-C8FE6A1C666F}" destId="{961E6B99-5BF0-4C98-AFC6-9AFD1C0E6DE9}" srcOrd="2" destOrd="0" presId="urn:microsoft.com/office/officeart/2005/8/layout/cycle5"/>
    <dgm:cxn modelId="{70869F8B-4100-4DAF-97BA-BFD750D96B98}" type="presParOf" srcId="{4481AD22-7858-4817-A2F3-C8FE6A1C666F}" destId="{5E98C6A5-E61C-4455-9248-913ADF98EE88}" srcOrd="3" destOrd="0" presId="urn:microsoft.com/office/officeart/2005/8/layout/cycle5"/>
    <dgm:cxn modelId="{DE7EC185-7007-4F6F-9100-4D0889BE7E08}" type="presParOf" srcId="{4481AD22-7858-4817-A2F3-C8FE6A1C666F}" destId="{F7ECA8BE-61FD-49F0-9DED-07A8C40B31F2}" srcOrd="4" destOrd="0" presId="urn:microsoft.com/office/officeart/2005/8/layout/cycle5"/>
    <dgm:cxn modelId="{9EEC91C5-AD78-4575-AE62-91EFCAA44AEA}" type="presParOf" srcId="{4481AD22-7858-4817-A2F3-C8FE6A1C666F}" destId="{0D0312BB-1B8F-4713-BED2-A04B2D937CBF}" srcOrd="5" destOrd="0" presId="urn:microsoft.com/office/officeart/2005/8/layout/cycle5"/>
    <dgm:cxn modelId="{D7BC2233-04C5-48B2-83F7-45BDD6491AD1}" type="presParOf" srcId="{4481AD22-7858-4817-A2F3-C8FE6A1C666F}" destId="{3AF2BD5B-F3AF-4BE0-A39B-D9DE52A696B9}" srcOrd="6" destOrd="0" presId="urn:microsoft.com/office/officeart/2005/8/layout/cycle5"/>
    <dgm:cxn modelId="{782520D7-4C8A-476C-9D3B-13090BE7D576}" type="presParOf" srcId="{4481AD22-7858-4817-A2F3-C8FE6A1C666F}" destId="{67C5B2D5-A1EC-4441-B76E-C657F560E0E4}" srcOrd="7" destOrd="0" presId="urn:microsoft.com/office/officeart/2005/8/layout/cycle5"/>
    <dgm:cxn modelId="{19B7CF51-EE92-4781-BBA5-25D88D594C88}" type="presParOf" srcId="{4481AD22-7858-4817-A2F3-C8FE6A1C666F}" destId="{3AB00584-F534-4DF2-B0F7-5259F9072B40}" srcOrd="8" destOrd="0" presId="urn:microsoft.com/office/officeart/2005/8/layout/cycle5"/>
    <dgm:cxn modelId="{4ABD057A-D679-4A51-8C79-DA067627DDB8}" type="presParOf" srcId="{4481AD22-7858-4817-A2F3-C8FE6A1C666F}" destId="{40FF42A5-271D-4E02-B2B0-7249E84C2833}" srcOrd="9" destOrd="0" presId="urn:microsoft.com/office/officeart/2005/8/layout/cycle5"/>
    <dgm:cxn modelId="{E659C268-41A7-4EB3-93F0-4D3F6A5B058D}" type="presParOf" srcId="{4481AD22-7858-4817-A2F3-C8FE6A1C666F}" destId="{BED7C3FA-28EE-453D-A3D2-DF8D24BDB1F6}" srcOrd="10" destOrd="0" presId="urn:microsoft.com/office/officeart/2005/8/layout/cycle5"/>
    <dgm:cxn modelId="{0926062E-0823-409C-8FA5-3FC242EE3D74}" type="presParOf" srcId="{4481AD22-7858-4817-A2F3-C8FE6A1C666F}" destId="{7B02F130-A16B-41F4-BD21-97E2EE8AD6EC}" srcOrd="11" destOrd="0" presId="urn:microsoft.com/office/officeart/2005/8/layout/cycle5"/>
    <dgm:cxn modelId="{151D288A-C45A-451B-A1AB-AE9F54AE2E16}" type="presParOf" srcId="{4481AD22-7858-4817-A2F3-C8FE6A1C666F}" destId="{96812BAB-F2CD-431A-8910-C1475613AD23}" srcOrd="12" destOrd="0" presId="urn:microsoft.com/office/officeart/2005/8/layout/cycle5"/>
    <dgm:cxn modelId="{DF91C9D1-9256-42A4-8E00-36AAD4CBF77A}" type="presParOf" srcId="{4481AD22-7858-4817-A2F3-C8FE6A1C666F}" destId="{8BA79162-20B7-4C50-B7F9-D9FB07622D19}" srcOrd="13" destOrd="0" presId="urn:microsoft.com/office/officeart/2005/8/layout/cycle5"/>
    <dgm:cxn modelId="{9C1D8128-82C1-4E3D-BD81-E3DA685783FF}" type="presParOf" srcId="{4481AD22-7858-4817-A2F3-C8FE6A1C666F}" destId="{D4A49C36-12C7-48D2-913A-D68B15EA29A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49CBE-CE57-4916-8AF8-25C28D12A555}">
      <dsp:nvSpPr>
        <dsp:cNvPr id="0" name=""/>
        <dsp:cNvSpPr/>
      </dsp:nvSpPr>
      <dsp:spPr>
        <a:xfrm>
          <a:off x="3228899" y="-200092"/>
          <a:ext cx="1428694" cy="1203810"/>
        </a:xfrm>
        <a:prstGeom prst="roundRect">
          <a:avLst/>
        </a:prstGeom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Déficit Fiscal: Mucho gasto, insuficiente recaudación</a:t>
          </a:r>
        </a:p>
      </dsp:txBody>
      <dsp:txXfrm>
        <a:off x="3287664" y="-141327"/>
        <a:ext cx="1311164" cy="1086280"/>
      </dsp:txXfrm>
    </dsp:sp>
    <dsp:sp modelId="{961E6B99-5BF0-4C98-AFC6-9AFD1C0E6DE9}">
      <dsp:nvSpPr>
        <dsp:cNvPr id="0" name=""/>
        <dsp:cNvSpPr/>
      </dsp:nvSpPr>
      <dsp:spPr>
        <a:xfrm>
          <a:off x="2927843" y="540620"/>
          <a:ext cx="3710277" cy="3710277"/>
        </a:xfrm>
        <a:custGeom>
          <a:avLst/>
          <a:gdLst/>
          <a:ahLst/>
          <a:cxnLst/>
          <a:rect l="0" t="0" r="0" b="0"/>
          <a:pathLst>
            <a:path>
              <a:moveTo>
                <a:pt x="2066300" y="12056"/>
              </a:moveTo>
              <a:arcTo wR="1855138" hR="1855138" stAng="16592152" swAng="1992895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8C6A5-E61C-4455-9248-913ADF98EE88}">
      <dsp:nvSpPr>
        <dsp:cNvPr id="0" name=""/>
        <dsp:cNvSpPr/>
      </dsp:nvSpPr>
      <dsp:spPr>
        <a:xfrm>
          <a:off x="5053467" y="1207327"/>
          <a:ext cx="2631711" cy="928651"/>
        </a:xfrm>
        <a:prstGeom prst="roundRect">
          <a:avLst/>
        </a:prstGeom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Financiamiento interno. Limitado por el tamaño y profundidad del sistema financiero doméstico</a:t>
          </a:r>
        </a:p>
      </dsp:txBody>
      <dsp:txXfrm>
        <a:off x="5098800" y="1252660"/>
        <a:ext cx="2541045" cy="837985"/>
      </dsp:txXfrm>
    </dsp:sp>
    <dsp:sp modelId="{0D0312BB-1B8F-4713-BED2-A04B2D937CBF}">
      <dsp:nvSpPr>
        <dsp:cNvPr id="0" name=""/>
        <dsp:cNvSpPr/>
      </dsp:nvSpPr>
      <dsp:spPr>
        <a:xfrm>
          <a:off x="2725739" y="271550"/>
          <a:ext cx="3710277" cy="3710277"/>
        </a:xfrm>
        <a:custGeom>
          <a:avLst/>
          <a:gdLst/>
          <a:ahLst/>
          <a:cxnLst/>
          <a:rect l="0" t="0" r="0" b="0"/>
          <a:pathLst>
            <a:path>
              <a:moveTo>
                <a:pt x="3700546" y="2044901"/>
              </a:moveTo>
              <a:arcTo wR="1855138" hR="1855138" stAng="352264" swAng="1022184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2BD5B-F3AF-4BE0-A39B-D9DE52A696B9}">
      <dsp:nvSpPr>
        <dsp:cNvPr id="0" name=""/>
        <dsp:cNvSpPr/>
      </dsp:nvSpPr>
      <dsp:spPr>
        <a:xfrm>
          <a:off x="4752398" y="3011647"/>
          <a:ext cx="2102594" cy="1492286"/>
        </a:xfrm>
        <a:prstGeom prst="roundRect">
          <a:avLst/>
        </a:prstGeom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Financiamiento externo. Condiciones desfavorables si la probabilidad de impago es alta</a:t>
          </a:r>
        </a:p>
      </dsp:txBody>
      <dsp:txXfrm>
        <a:off x="4825245" y="3084494"/>
        <a:ext cx="1956900" cy="1346592"/>
      </dsp:txXfrm>
    </dsp:sp>
    <dsp:sp modelId="{3AB00584-F534-4DF2-B0F7-5259F9072B40}">
      <dsp:nvSpPr>
        <dsp:cNvPr id="0" name=""/>
        <dsp:cNvSpPr/>
      </dsp:nvSpPr>
      <dsp:spPr>
        <a:xfrm>
          <a:off x="2189747" y="936458"/>
          <a:ext cx="3710277" cy="3710277"/>
        </a:xfrm>
        <a:custGeom>
          <a:avLst/>
          <a:gdLst/>
          <a:ahLst/>
          <a:cxnLst/>
          <a:rect l="0" t="0" r="0" b="0"/>
          <a:pathLst>
            <a:path>
              <a:moveTo>
                <a:pt x="2259009" y="3665781"/>
              </a:moveTo>
              <a:arcTo wR="1855138" hR="1855138" stAng="4645549" swAng="191586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F42A5-271D-4E02-B2B0-7249E84C2833}">
      <dsp:nvSpPr>
        <dsp:cNvPr id="0" name=""/>
        <dsp:cNvSpPr/>
      </dsp:nvSpPr>
      <dsp:spPr>
        <a:xfrm>
          <a:off x="1272337" y="2964151"/>
          <a:ext cx="1861559" cy="1587278"/>
        </a:xfrm>
        <a:prstGeom prst="roundRect">
          <a:avLst/>
        </a:prstGeom>
        <a:solidFill>
          <a:prstClr val="white"/>
        </a:solidFill>
        <a:ln w="28575" cap="flat" cmpd="sng" algn="ctr">
          <a:solidFill>
            <a:srgbClr val="4472C4">
              <a:lumMod val="7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Financiamiento a través de la emisión monetaria (“la maquinita”)</a:t>
          </a:r>
        </a:p>
      </dsp:txBody>
      <dsp:txXfrm>
        <a:off x="1349822" y="3041636"/>
        <a:ext cx="1706589" cy="1432308"/>
      </dsp:txXfrm>
    </dsp:sp>
    <dsp:sp modelId="{7B02F130-A16B-41F4-BD21-97E2EE8AD6EC}">
      <dsp:nvSpPr>
        <dsp:cNvPr id="0" name=""/>
        <dsp:cNvSpPr/>
      </dsp:nvSpPr>
      <dsp:spPr>
        <a:xfrm>
          <a:off x="1640244" y="461742"/>
          <a:ext cx="3710277" cy="3710277"/>
        </a:xfrm>
        <a:custGeom>
          <a:avLst/>
          <a:gdLst/>
          <a:ahLst/>
          <a:cxnLst/>
          <a:rect l="0" t="0" r="0" b="0"/>
          <a:pathLst>
            <a:path>
              <a:moveTo>
                <a:pt x="65424" y="2343465"/>
              </a:moveTo>
              <a:arcTo wR="1855138" hR="1855138" stAng="9884294" swAng="941942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12BAB-F2CD-431A-8910-C1475613AD23}">
      <dsp:nvSpPr>
        <dsp:cNvPr id="0" name=""/>
        <dsp:cNvSpPr/>
      </dsp:nvSpPr>
      <dsp:spPr>
        <a:xfrm>
          <a:off x="406058" y="1207329"/>
          <a:ext cx="2631297" cy="928651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>
              <a:solidFill>
                <a:schemeClr val="accent1">
                  <a:lumMod val="75000"/>
                </a:schemeClr>
              </a:solidFill>
            </a:rPr>
            <a:t>Pérdida del poder adquisitivo de la moneda, Incluyendo de los ingresos fiscales</a:t>
          </a:r>
        </a:p>
      </dsp:txBody>
      <dsp:txXfrm>
        <a:off x="451391" y="1252662"/>
        <a:ext cx="2540631" cy="837985"/>
      </dsp:txXfrm>
    </dsp:sp>
    <dsp:sp modelId="{D4A49C36-12C7-48D2-913A-D68B15EA29A8}">
      <dsp:nvSpPr>
        <dsp:cNvPr id="0" name=""/>
        <dsp:cNvSpPr/>
      </dsp:nvSpPr>
      <dsp:spPr>
        <a:xfrm>
          <a:off x="1467482" y="542494"/>
          <a:ext cx="3710277" cy="3710277"/>
        </a:xfrm>
        <a:custGeom>
          <a:avLst/>
          <a:gdLst/>
          <a:ahLst/>
          <a:cxnLst/>
          <a:rect l="0" t="0" r="0" b="0"/>
          <a:pathLst>
            <a:path>
              <a:moveTo>
                <a:pt x="640180" y="453205"/>
              </a:moveTo>
              <a:arcTo wR="1855138" hR="1855138" stAng="13745208" swAng="1730622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72704"/>
            <a:ext cx="1935892" cy="7422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885"/>
            <a:ext cx="9144000" cy="51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92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427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72704"/>
            <a:ext cx="1935892" cy="7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91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605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98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71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316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429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0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4D13-D28D-483A-B86C-EC6EB74E6DE1}" type="datetimeFigureOut">
              <a:rPr lang="es-PE" smtClean="0"/>
              <a:t>2/02/2021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82AA-5F77-40D8-A813-78FF0EA5ED7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446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55964"/>
            <a:ext cx="9144000" cy="5361709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60781"/>
            <a:ext cx="7772400" cy="1655763"/>
          </a:xfrm>
        </p:spPr>
        <p:txBody>
          <a:bodyPr>
            <a:noAutofit/>
          </a:bodyPr>
          <a:lstStyle/>
          <a:p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 smtClean="0">
                <a:solidFill>
                  <a:schemeClr val="accent1">
                    <a:lumMod val="50000"/>
                  </a:schemeClr>
                </a:solidFill>
              </a:rPr>
              <a:t>Escuela </a:t>
            </a: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de Gestión Pública de la Universidad del Pacífico</a:t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Centro de Investigación de la Universidad del Pacífico</a:t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Agenda Bicentenario: 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</a:rPr>
              <a:t>Hacia el fortalecimiento de la institucionalidad nacional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  <a:t>El largo camino hacia la estabilidad macroeconómica</a:t>
            </a:r>
            <a:endParaRPr lang="es-PE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31037D-2DC9-425B-86AA-E4FB60360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96816"/>
            <a:ext cx="6858000" cy="1863580"/>
          </a:xfrm>
        </p:spPr>
        <p:txBody>
          <a:bodyPr>
            <a:normAutofit fontScale="70000" lnSpcReduction="20000"/>
          </a:bodyPr>
          <a:lstStyle/>
          <a:p>
            <a:r>
              <a:rPr lang="es-PE" sz="3100" dirty="0">
                <a:solidFill>
                  <a:schemeClr val="accent1">
                    <a:lumMod val="50000"/>
                  </a:schemeClr>
                </a:solidFill>
              </a:rPr>
              <a:t>Marco Ortiz y Diego Winkelried</a:t>
            </a:r>
          </a:p>
          <a:p>
            <a:r>
              <a:rPr lang="es-PE" sz="3100" i="1" dirty="0">
                <a:solidFill>
                  <a:schemeClr val="accent1">
                    <a:lumMod val="50000"/>
                  </a:schemeClr>
                </a:solidFill>
              </a:rPr>
              <a:t>Facultad de Economía y Finanzas, Universidad del Pacífico</a:t>
            </a:r>
          </a:p>
          <a:p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Lima, 2 de febrero de 2021</a:t>
            </a:r>
          </a:p>
        </p:txBody>
      </p:sp>
    </p:spTree>
    <p:extLst>
      <p:ext uri="{BB962C8B-B14F-4D97-AF65-F5344CB8AC3E}">
        <p14:creationId xmlns:p14="http://schemas.microsoft.com/office/powerpoint/2010/main" val="285183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00DAD3-83F8-47ED-99D7-37FD2712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951"/>
            <a:ext cx="7886700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Tres pilares de la estabilidad macroeconómica (2)</a:t>
            </a:r>
            <a:endParaRPr lang="es-PE" sz="2800" b="1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859E64-2722-462D-BD61-EFB8C24F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9576"/>
            <a:ext cx="7886700" cy="3947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 startAt="2"/>
            </a:pPr>
            <a:r>
              <a:rPr lang="es-PE" sz="2400" dirty="0"/>
              <a:t>Manejo responsable de la política fiscal</a:t>
            </a:r>
          </a:p>
          <a:p>
            <a:pPr lvl="1"/>
            <a:endParaRPr lang="es-PE" sz="1200" dirty="0">
              <a:ea typeface="+mn-lt"/>
              <a:cs typeface="+mn-lt"/>
            </a:endParaRPr>
          </a:p>
          <a:p>
            <a:pPr lvl="1"/>
            <a:r>
              <a:rPr lang="es-PE" sz="2000" dirty="0">
                <a:ea typeface="+mn-lt"/>
                <a:cs typeface="+mn-lt"/>
              </a:rPr>
              <a:t>Fuerte retroalimentación entre disciplina fiscal y monetaria.</a:t>
            </a:r>
          </a:p>
          <a:p>
            <a:pPr lvl="1"/>
            <a:r>
              <a:rPr lang="en-US" sz="2000" dirty="0" err="1">
                <a:ea typeface="+mn-lt"/>
                <a:cs typeface="+mn-lt"/>
              </a:rPr>
              <a:t>Bodea</a:t>
            </a:r>
            <a:r>
              <a:rPr lang="en-US" sz="2000" dirty="0">
                <a:ea typeface="+mn-lt"/>
                <a:cs typeface="+mn-lt"/>
              </a:rPr>
              <a:t> and </a:t>
            </a:r>
            <a:r>
              <a:rPr lang="en-US" sz="2000" dirty="0" err="1">
                <a:ea typeface="+mn-lt"/>
                <a:cs typeface="+mn-lt"/>
              </a:rPr>
              <a:t>Higashijima</a:t>
            </a:r>
            <a:r>
              <a:rPr lang="en-US" sz="2000" dirty="0">
                <a:ea typeface="+mn-lt"/>
                <a:cs typeface="+mn-lt"/>
              </a:rPr>
              <a:t> (2015)</a:t>
            </a:r>
          </a:p>
          <a:p>
            <a:pPr lvl="1"/>
            <a:endParaRPr lang="es-PE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777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15" y="650853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Déficit del sector público no financiero (1970 a 2019)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313509" y="6052454"/>
            <a:ext cx="871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</a:t>
            </a:r>
            <a:r>
              <a:rPr lang="es-PE" sz="1400" dirty="0" err="1"/>
              <a:t>Martellini</a:t>
            </a:r>
            <a:r>
              <a:rPr lang="es-PE" sz="1400" dirty="0"/>
              <a:t>, C. y Vega, M. (2021), «</a:t>
            </a:r>
            <a:r>
              <a:rPr lang="es-PE" sz="1400" dirty="0" err="1"/>
              <a:t>The</a:t>
            </a:r>
            <a:r>
              <a:rPr lang="es-PE" sz="1400" dirty="0"/>
              <a:t> Case </a:t>
            </a:r>
            <a:r>
              <a:rPr lang="es-PE" sz="1400" dirty="0" err="1"/>
              <a:t>of</a:t>
            </a:r>
            <a:r>
              <a:rPr lang="es-PE" sz="1400" dirty="0"/>
              <a:t> </a:t>
            </a:r>
            <a:r>
              <a:rPr lang="es-PE" sz="1400" dirty="0" err="1"/>
              <a:t>Peru</a:t>
            </a:r>
            <a:r>
              <a:rPr lang="es-PE" sz="1400" dirty="0"/>
              <a:t>», en </a:t>
            </a:r>
            <a:r>
              <a:rPr lang="es-PE" sz="1400" dirty="0" err="1"/>
              <a:t>Kehoe</a:t>
            </a:r>
            <a:r>
              <a:rPr lang="es-PE" sz="1400" dirty="0"/>
              <a:t>, T.J. y Nicolini, J.P. (eds.), </a:t>
            </a:r>
            <a:r>
              <a:rPr lang="en-US" sz="1400" i="1" dirty="0"/>
              <a:t>A Monetary and Fiscal History of Latin America, 1960-2017</a:t>
            </a:r>
            <a:r>
              <a:rPr lang="es-PE" sz="1400" dirty="0"/>
              <a:t>, Minnesota: </a:t>
            </a:r>
            <a:r>
              <a:rPr lang="es-PE" sz="1400" dirty="0" err="1"/>
              <a:t>University</a:t>
            </a:r>
            <a:r>
              <a:rPr lang="es-PE" sz="1400" dirty="0"/>
              <a:t> </a:t>
            </a:r>
            <a:r>
              <a:rPr lang="es-PE" sz="1400" dirty="0" err="1"/>
              <a:t>of</a:t>
            </a:r>
            <a:r>
              <a:rPr lang="es-PE" sz="1400" dirty="0"/>
              <a:t> Minnesota </a:t>
            </a:r>
            <a:r>
              <a:rPr lang="es-PE" sz="1400" dirty="0" err="1"/>
              <a:t>Press</a:t>
            </a:r>
            <a:r>
              <a:rPr lang="es-PE" sz="1400" dirty="0"/>
              <a:t>. Elaboración y actualización propia.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38795F-FEB6-4F30-983E-2BB193F17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8" r="1257"/>
          <a:stretch/>
        </p:blipFill>
        <p:spPr>
          <a:xfrm>
            <a:off x="764633" y="1526127"/>
            <a:ext cx="7813264" cy="44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7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00DAD3-83F8-47ED-99D7-37FD2712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7388"/>
            <a:ext cx="7886700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Tres pilares de la estabilidad macroeconómica (3)</a:t>
            </a:r>
            <a:endParaRPr lang="es-PE" sz="2800" b="1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859E64-2722-462D-BD61-EFB8C24F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9576"/>
            <a:ext cx="7886700" cy="3947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PE" sz="2400" dirty="0"/>
              <a:t>3.  Flotación cambiaria </a:t>
            </a:r>
          </a:p>
          <a:p>
            <a:pPr lvl="1"/>
            <a:endParaRPr lang="es-PE" sz="1200" dirty="0">
              <a:ea typeface="+mn-lt"/>
              <a:cs typeface="+mn-lt"/>
            </a:endParaRPr>
          </a:p>
          <a:p>
            <a:pPr lvl="1"/>
            <a:r>
              <a:rPr lang="es-PE" sz="2000" dirty="0">
                <a:ea typeface="+mn-lt"/>
                <a:cs typeface="+mn-lt"/>
              </a:rPr>
              <a:t>Fijar el tipo de cambio en el pasado nos ha llevado a sendas no sostenibles y crisis de balanza de pagos.</a:t>
            </a:r>
          </a:p>
          <a:p>
            <a:pPr lvl="1"/>
            <a:r>
              <a:rPr lang="es-PE" sz="2000" dirty="0">
                <a:ea typeface="+mn-lt"/>
                <a:cs typeface="+mn-lt"/>
              </a:rPr>
              <a:t>La flotación administrada permite evitar desequilibrios externos pero corrigiendo las fallas de mercados financieros internacionales.</a:t>
            </a:r>
          </a:p>
        </p:txBody>
      </p:sp>
    </p:spTree>
    <p:extLst>
      <p:ext uri="{BB962C8B-B14F-4D97-AF65-F5344CB8AC3E}">
        <p14:creationId xmlns:p14="http://schemas.microsoft.com/office/powerpoint/2010/main" val="95737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00DAD3-83F8-47ED-99D7-37FD2712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5454"/>
            <a:ext cx="78867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Largo proceso de aprendizaje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859E64-2722-462D-BD61-EFB8C24F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PE" sz="2000" dirty="0"/>
          </a:p>
          <a:p>
            <a:r>
              <a:rPr lang="es-PE" sz="2000" dirty="0">
                <a:ea typeface="+mn-lt"/>
                <a:cs typeface="+mn-lt"/>
              </a:rPr>
              <a:t>Nuestra historia nos muestra lo costoso que ha sido lograr la estabilidad macroeconómica de la que hoy gozamos.</a:t>
            </a:r>
          </a:p>
          <a:p>
            <a:r>
              <a:rPr lang="es-PE" sz="2000" dirty="0">
                <a:cs typeface="Calibri"/>
              </a:rPr>
              <a:t>Lo retos que enfrentamos hoy nos llevarán a rediseñar nuestro marco institucional.</a:t>
            </a:r>
          </a:p>
          <a:p>
            <a:r>
              <a:rPr lang="es-PE" sz="2000" dirty="0">
                <a:cs typeface="Calibri"/>
              </a:rPr>
              <a:t>Creemos firmemente que se deben preservar los tres pilares sobre los que está basada nuestra estabilidad macroeconómica.</a:t>
            </a:r>
          </a:p>
          <a:p>
            <a:r>
              <a:rPr lang="es-PE" sz="2000" dirty="0">
                <a:cs typeface="Calibri"/>
              </a:rPr>
              <a:t>No obstante, hay mucho por reformar respecto al gasto público “por encima de la línea”. </a:t>
            </a:r>
          </a:p>
        </p:txBody>
      </p:sp>
    </p:spTree>
    <p:extLst>
      <p:ext uri="{BB962C8B-B14F-4D97-AF65-F5344CB8AC3E}">
        <p14:creationId xmlns:p14="http://schemas.microsoft.com/office/powerpoint/2010/main" val="603113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955964"/>
            <a:ext cx="9144000" cy="536170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62" y="2477654"/>
            <a:ext cx="7772400" cy="1655763"/>
          </a:xfrm>
        </p:spPr>
        <p:txBody>
          <a:bodyPr>
            <a:noAutofit/>
          </a:bodyPr>
          <a:lstStyle/>
          <a:p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Escuela de Gestión Pública de la Universidad del Pacífico</a:t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Centro de Investigación de la Universidad del Pacífico</a:t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Agenda Bicentenario: 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</a:rPr>
              <a:t>Hacia el fortalecimiento de la institucionalidad nacional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  <a:t>El largo camino hacia la estabilidad macroeconómica</a:t>
            </a:r>
            <a:endParaRPr lang="es-PE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31037D-2DC9-425B-86AA-E4FB60360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753" y="4535842"/>
            <a:ext cx="6858000" cy="1655762"/>
          </a:xfrm>
        </p:spPr>
        <p:txBody>
          <a:bodyPr>
            <a:normAutofit fontScale="70000" lnSpcReduction="20000"/>
          </a:bodyPr>
          <a:lstStyle/>
          <a:p>
            <a:r>
              <a:rPr lang="es-PE" sz="3100" dirty="0">
                <a:solidFill>
                  <a:schemeClr val="accent1">
                    <a:lumMod val="50000"/>
                  </a:schemeClr>
                </a:solidFill>
              </a:rPr>
              <a:t>Marco Ortiz y Diego Winkelried</a:t>
            </a:r>
          </a:p>
          <a:p>
            <a:r>
              <a:rPr lang="es-PE" sz="3100" i="1" dirty="0">
                <a:solidFill>
                  <a:schemeClr val="accent1">
                    <a:lumMod val="50000"/>
                  </a:schemeClr>
                </a:solidFill>
              </a:rPr>
              <a:t>Facultad de Economía y Finanzas, Universidad del Pacífico</a:t>
            </a:r>
          </a:p>
          <a:p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Lima, 2 de febrero de 2021</a:t>
            </a:r>
          </a:p>
        </p:txBody>
      </p:sp>
    </p:spTree>
    <p:extLst>
      <p:ext uri="{BB962C8B-B14F-4D97-AF65-F5344CB8AC3E}">
        <p14:creationId xmlns:p14="http://schemas.microsoft.com/office/powerpoint/2010/main" val="2983582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8E7AB3B-6280-45BE-B32D-A497B11D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33" y="1095616"/>
            <a:ext cx="9169267" cy="466676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2477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Inflación (1929 a 2019)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365760" y="6052454"/>
            <a:ext cx="866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Estadísticas del Banco Central de Reserva del Perú. Elaboración propia. </a:t>
            </a:r>
          </a:p>
          <a:p>
            <a:pPr algn="just"/>
            <a:r>
              <a:rPr lang="es-PE" sz="1400" b="1" dirty="0"/>
              <a:t>Nota:</a:t>
            </a:r>
            <a:r>
              <a:rPr lang="es-PE" sz="1400" dirty="0"/>
              <a:t> La línea roja son los datos suavizados con el filtro de Hodrick y Prescott con un parámetro de suavizamiento de 6.25, apropiado para datos anuales. </a:t>
            </a:r>
          </a:p>
        </p:txBody>
      </p:sp>
    </p:spTree>
    <p:extLst>
      <p:ext uri="{BB962C8B-B14F-4D97-AF65-F5344CB8AC3E}">
        <p14:creationId xmlns:p14="http://schemas.microsoft.com/office/powerpoint/2010/main" val="2173137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8E7AB3B-6280-45BE-B32D-A497B11D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5" y="1095616"/>
            <a:ext cx="9047968" cy="466676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2477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Crecimiento del PBI real (1929 a 2019)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365760" y="6052454"/>
            <a:ext cx="866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Estadísticas del Banco Central de Reserva del Perú. Elaboración propia. </a:t>
            </a:r>
          </a:p>
          <a:p>
            <a:pPr algn="just"/>
            <a:r>
              <a:rPr lang="es-PE" sz="1400" b="1" dirty="0"/>
              <a:t>Nota:</a:t>
            </a:r>
            <a:r>
              <a:rPr lang="es-PE" sz="1400" dirty="0"/>
              <a:t> La línea roja son los datos suavizados con el filtro de Hodrick y Prescott con un parámetro de suavizamiento de 6.25, apropiado para datos anuales. </a:t>
            </a:r>
          </a:p>
        </p:txBody>
      </p:sp>
    </p:spTree>
    <p:extLst>
      <p:ext uri="{BB962C8B-B14F-4D97-AF65-F5344CB8AC3E}">
        <p14:creationId xmlns:p14="http://schemas.microsoft.com/office/powerpoint/2010/main" val="3161546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41" y="418264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Inflación </a:t>
            </a:r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s-PE" sz="2400" b="1" dirty="0" smtClean="0">
                <a:solidFill>
                  <a:schemeClr val="accent1">
                    <a:lumMod val="50000"/>
                  </a:schemeClr>
                </a:solidFill>
              </a:rPr>
              <a:t>ersus </a:t>
            </a:r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crecimiento del PBI (1929 a 2019)</a:t>
            </a:r>
          </a:p>
        </p:txBody>
      </p:sp>
      <p:pic>
        <p:nvPicPr>
          <p:cNvPr id="10" name="Marcador de contenido 9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C8E7AB3B-6280-45BE-B32D-A497B11D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8" y="1041337"/>
            <a:ext cx="8504303" cy="512670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365760" y="6052454"/>
            <a:ext cx="866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Estadísticas del Banco Central de Reserva del Perú. Elaboración propia. </a:t>
            </a:r>
          </a:p>
          <a:p>
            <a:pPr algn="just"/>
            <a:r>
              <a:rPr lang="es-PE" sz="1400" b="1" dirty="0"/>
              <a:t>Nota:</a:t>
            </a:r>
            <a:r>
              <a:rPr lang="es-PE" sz="1400" dirty="0"/>
              <a:t> Los datos fueron suavizados con el filtro de Hodrick y Prescott con un parámetro de suavizamiento de 6.25, apropiado para datos anuales. </a:t>
            </a:r>
          </a:p>
        </p:txBody>
      </p:sp>
    </p:spTree>
    <p:extLst>
      <p:ext uri="{BB962C8B-B14F-4D97-AF65-F5344CB8AC3E}">
        <p14:creationId xmlns:p14="http://schemas.microsoft.com/office/powerpoint/2010/main" val="1178792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8E7AB3B-6280-45BE-B32D-A497B11D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r="7385" b="9615"/>
          <a:stretch/>
        </p:blipFill>
        <p:spPr>
          <a:xfrm>
            <a:off x="1045432" y="1474225"/>
            <a:ext cx="7174874" cy="4461064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19" y="667479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Razón del PBI per cápita del Perú sobre el PBI per cápita de América Latina (1960 a 2019)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365760" y="6052454"/>
            <a:ext cx="866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</a:t>
            </a:r>
            <a:r>
              <a:rPr lang="es-PE" sz="1400" dirty="0" err="1"/>
              <a:t>World</a:t>
            </a:r>
            <a:r>
              <a:rPr lang="es-PE" sz="1400" dirty="0"/>
              <a:t> </a:t>
            </a:r>
            <a:r>
              <a:rPr lang="es-PE" sz="1400" dirty="0" err="1"/>
              <a:t>Development</a:t>
            </a:r>
            <a:r>
              <a:rPr lang="es-PE" sz="1400" dirty="0"/>
              <a:t> </a:t>
            </a:r>
            <a:r>
              <a:rPr lang="es-PE" sz="1400" dirty="0" err="1"/>
              <a:t>Indicators</a:t>
            </a:r>
            <a:r>
              <a:rPr lang="es-PE" sz="1400" dirty="0"/>
              <a:t>. Elaboración propia. </a:t>
            </a:r>
          </a:p>
          <a:p>
            <a:pPr algn="just"/>
            <a:r>
              <a:rPr lang="es-PE" sz="1400" b="1" dirty="0"/>
              <a:t>Nota:</a:t>
            </a:r>
            <a:r>
              <a:rPr lang="es-PE" sz="1400" dirty="0"/>
              <a:t> Datos ligeramente suavizados con un promedio móvil centrado. Las áreas sombreadas corresponden al gobierno militar (1968 a 1979) y a los gobiernos de Alberto Fujimori (1990 a 2000). </a:t>
            </a:r>
          </a:p>
        </p:txBody>
      </p:sp>
    </p:spTree>
    <p:extLst>
      <p:ext uri="{BB962C8B-B14F-4D97-AF65-F5344CB8AC3E}">
        <p14:creationId xmlns:p14="http://schemas.microsoft.com/office/powerpoint/2010/main" val="31892859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6484D-45CA-46E2-8DCB-8AC79DB9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Círculo inflacionario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7727980-657E-4C43-95E8-56140278D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930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927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00DAD3-83F8-47ED-99D7-37FD2712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449"/>
            <a:ext cx="7886700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Tres pilares de la estabilidad macroeconómica</a:t>
            </a:r>
            <a:endParaRPr lang="es-PE" sz="2800" b="1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F859E64-2722-462D-BD61-EFB8C24F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9576"/>
            <a:ext cx="7886700" cy="3947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s-PE" sz="2400" dirty="0"/>
              <a:t>Independencia del Banco Central</a:t>
            </a:r>
          </a:p>
          <a:p>
            <a:pPr marL="0" indent="0">
              <a:buNone/>
            </a:pPr>
            <a:endParaRPr lang="es-PE" sz="1200" dirty="0">
              <a:ea typeface="+mn-lt"/>
              <a:cs typeface="+mn-lt"/>
            </a:endParaRPr>
          </a:p>
          <a:p>
            <a:pPr lvl="1"/>
            <a:r>
              <a:rPr lang="es-PE" sz="2000" dirty="0"/>
              <a:t>Independencia rompe el círculo inflacionario que se inicia con el financiamiento del déficit fiscal con emisión primaria.</a:t>
            </a:r>
            <a:endParaRPr lang="es-PE" sz="2000" dirty="0">
              <a:cs typeface="Calibri"/>
            </a:endParaRPr>
          </a:p>
          <a:p>
            <a:pPr lvl="1"/>
            <a:r>
              <a:rPr lang="es-PE" sz="2000" dirty="0"/>
              <a:t>Independencia despolitiza las objetivos de las políticas monetaria y cambiaria, así como la elección y uso de instrumentos para tales fines. </a:t>
            </a:r>
            <a:endParaRPr lang="es-PE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908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26" y="467975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  <a:t>Autonomía de los bancos centrales de América Latina</a:t>
            </a:r>
            <a:br>
              <a:rPr lang="es-PE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(Índices de </a:t>
            </a:r>
            <a:r>
              <a:rPr lang="es-PE" sz="1800" b="1" dirty="0" err="1">
                <a:solidFill>
                  <a:schemeClr val="accent1">
                    <a:lumMod val="50000"/>
                  </a:schemeClr>
                </a:solidFill>
              </a:rPr>
              <a:t>Cukierman</a:t>
            </a:r>
            <a:r>
              <a:rPr lang="es-PE" sz="18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P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209006" y="5834742"/>
            <a:ext cx="88461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</a:t>
            </a:r>
            <a:r>
              <a:rPr lang="en-US" sz="1400" dirty="0" err="1"/>
              <a:t>Jácome</a:t>
            </a:r>
            <a:r>
              <a:rPr lang="en-US" sz="1400" dirty="0"/>
              <a:t> y Vázquez (2008). </a:t>
            </a:r>
            <a:r>
              <a:rPr lang="es-PE" sz="1400" dirty="0"/>
              <a:t>«</a:t>
            </a:r>
            <a:r>
              <a:rPr lang="en-US" sz="1400" dirty="0"/>
              <a:t>Is there any link between legal central bank independence and inflation? Evidence from Latin America and the Caribbean</a:t>
            </a:r>
            <a:r>
              <a:rPr lang="es-PE" sz="1400" dirty="0"/>
              <a:t>»</a:t>
            </a:r>
            <a:r>
              <a:rPr lang="en-US" sz="1400" dirty="0"/>
              <a:t>, </a:t>
            </a:r>
            <a:r>
              <a:rPr lang="en-US" sz="1400" i="1" dirty="0"/>
              <a:t>European Journal of Political Economy</a:t>
            </a:r>
            <a:r>
              <a:rPr lang="en-US" sz="1400" dirty="0"/>
              <a:t>, 24(4):788-801 y </a:t>
            </a:r>
            <a:r>
              <a:rPr lang="es-PE" sz="1400" dirty="0"/>
              <a:t>Pérez, Quispe y Rodríguez  (2016), «El proceso de institucionalización de la autonomía del Banco Central de Reserva del Perú», en </a:t>
            </a:r>
            <a:r>
              <a:rPr lang="es-PE" sz="1400" dirty="0" err="1"/>
              <a:t>Yamada</a:t>
            </a:r>
            <a:r>
              <a:rPr lang="es-PE" sz="1400" dirty="0"/>
              <a:t> y Winkelried (eds.), </a:t>
            </a:r>
            <a:r>
              <a:rPr lang="es-PE" sz="1400" i="1" dirty="0"/>
              <a:t>Política y Estabilidad Monetaria en el Perú</a:t>
            </a:r>
            <a:r>
              <a:rPr lang="es-PE" sz="1400" dirty="0"/>
              <a:t>, Lima: Universidad del Pacífico, cap. 2:37-60.</a:t>
            </a:r>
          </a:p>
          <a:p>
            <a:pPr algn="just"/>
            <a:endParaRPr lang="es-PE" sz="1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54737F-CC7D-4FE8-B30D-9D83DBAC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1933" y="1316210"/>
            <a:ext cx="5820285" cy="42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86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BA763-6FDE-4D33-8078-F08D562D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83" y="642659"/>
            <a:ext cx="7886700" cy="972927"/>
          </a:xfrm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accent1">
                    <a:lumMod val="50000"/>
                  </a:schemeClr>
                </a:solidFill>
              </a:rPr>
              <a:t>Crédito al sector privado como porcentaje del PBI (1970 a 2019)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35846-7078-4625-80E6-CD7DD3C57DBB}"/>
              </a:ext>
            </a:extLst>
          </p:cNvPr>
          <p:cNvSpPr txBox="1"/>
          <p:nvPr/>
        </p:nvSpPr>
        <p:spPr>
          <a:xfrm>
            <a:off x="313509" y="6052454"/>
            <a:ext cx="871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/>
              <a:t>Fuente</a:t>
            </a:r>
            <a:r>
              <a:rPr lang="es-PE" sz="1400" dirty="0"/>
              <a:t>: Armas, A. (2016), «Dolarización y desdolarización en el Perú», en </a:t>
            </a:r>
            <a:r>
              <a:rPr lang="es-PE" sz="1400" dirty="0" err="1"/>
              <a:t>Yamada</a:t>
            </a:r>
            <a:r>
              <a:rPr lang="es-PE" sz="1400" dirty="0"/>
              <a:t>, G. y Winkelried, D. (eds.), </a:t>
            </a:r>
            <a:r>
              <a:rPr lang="es-PE" sz="1400" i="1" dirty="0"/>
              <a:t>Política y Estabilidad Monetaria en el Perú</a:t>
            </a:r>
            <a:r>
              <a:rPr lang="es-PE" sz="1400" dirty="0"/>
              <a:t>, Lima: Universidad del Pacífico. Elaboración y actualización propia.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8228C1-1FDA-4DC1-B40B-DCFB5172E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12" r="1257"/>
          <a:stretch/>
        </p:blipFill>
        <p:spPr>
          <a:xfrm>
            <a:off x="738347" y="1652343"/>
            <a:ext cx="7865836" cy="4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1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749</Words>
  <Application>Microsoft Office PowerPoint</Application>
  <PresentationFormat>Presentación en pantalla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        Escuela de Gestión Pública de la Universidad del Pacífico Centro de Investigación de la Universidad del Pacífico  Agenda Bicentenario: Hacia el fortalecimiento de la institucionalidad nacional  El largo camino hacia la estabilidad macroeconómica</vt:lpstr>
      <vt:lpstr>Inflación (1929 a 2019)</vt:lpstr>
      <vt:lpstr>Crecimiento del PBI real (1929 a 2019)</vt:lpstr>
      <vt:lpstr>Inflación versus crecimiento del PBI (1929 a 2019)</vt:lpstr>
      <vt:lpstr>Razón del PBI per cápita del Perú sobre el PBI per cápita de América Latina (1960 a 2019)</vt:lpstr>
      <vt:lpstr>Círculo inflacionario</vt:lpstr>
      <vt:lpstr>Tres pilares de la estabilidad macroeconómica</vt:lpstr>
      <vt:lpstr>Autonomía de los bancos centrales de América Latina (Índices de Cukierman)</vt:lpstr>
      <vt:lpstr>Crédito al sector privado como porcentaje del PBI (1970 a 2019)</vt:lpstr>
      <vt:lpstr>Tres pilares de la estabilidad macroeconómica (2)</vt:lpstr>
      <vt:lpstr>Déficit del sector público no financiero (1970 a 2019)</vt:lpstr>
      <vt:lpstr>Tres pilares de la estabilidad macroeconómica (3)</vt:lpstr>
      <vt:lpstr>Largo proceso de aprendizaje</vt:lpstr>
      <vt:lpstr>Escuela de Gestión Pública de la Universidad del Pacífico Centro de Investigación de la Universidad del Pacífico  Agenda Bicentenario: Hacia el fortalecimiento de la institucionalidad nacional  El largo camino hacia la estabilidad macroeconómica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Winkelried</dc:creator>
  <cp:lastModifiedBy>Ingrid Doris VEGA REATEGUI </cp:lastModifiedBy>
  <cp:revision>96</cp:revision>
  <dcterms:created xsi:type="dcterms:W3CDTF">2020-05-27T19:45:57Z</dcterms:created>
  <dcterms:modified xsi:type="dcterms:W3CDTF">2021-02-02T23:17:20Z</dcterms:modified>
</cp:coreProperties>
</file>